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62" r:id="rId5"/>
    <p:sldId id="263" r:id="rId6"/>
    <p:sldId id="256" r:id="rId7"/>
    <p:sldId id="257" r:id="rId8"/>
    <p:sldId id="258" r:id="rId9"/>
    <p:sldId id="259" r:id="rId10"/>
    <p:sldId id="260" r:id="rId11"/>
    <p:sldId id="261" r:id="rId12"/>
  </p:sldIdLst>
  <p:sldSz cx="7556500" cy="10693400"/>
  <p:notesSz cx="6858000" cy="9144000"/>
  <p:embeddedFontLst>
    <p:embeddedFont>
      <p:font typeface="Archivo Black" panose="020B0604020202020204" charset="0"/>
      <p:regular r:id="rId14"/>
    </p:embeddedFont>
    <p:embeddedFont>
      <p:font typeface="Arimo" panose="020B0604020202020204" charset="0"/>
      <p:regular r:id="rId15"/>
    </p:embeddedFont>
    <p:embeddedFont>
      <p:font typeface="Arimo 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 Bold" panose="020B0604020202020204" charset="0"/>
      <p:regular r:id="rId21"/>
      <p:bold r:id="rId22"/>
    </p:embeddedFont>
    <p:embeddedFont>
      <p:font typeface="Montserrat Classic" panose="020B0604020202020204" charset="0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Bold" panose="020B0806030504020204" pitchFamily="34" charset="0"/>
      <p:regular r:id="rId28"/>
      <p:bold r:id="rId29"/>
    </p:embeddedFont>
    <p:embeddedFont>
      <p:font typeface="Open Sans Bold Italics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22" autoAdjust="0"/>
  </p:normalViewPr>
  <p:slideViewPr>
    <p:cSldViewPr>
      <p:cViewPr varScale="1">
        <p:scale>
          <a:sx n="52" d="100"/>
          <a:sy n="52" d="100"/>
        </p:scale>
        <p:origin x="261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FC9DA-2C98-4A48-A2BE-08B9E6E28D8F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FC4D5-A3BF-405B-9685-0A1F8885D8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3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FC4D5-A3BF-405B-9685-0A1F8885D85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93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.png"/><Relationship Id="rId5" Type="http://schemas.openxmlformats.org/officeDocument/2006/relationships/image" Target="../media/image21.svg"/><Relationship Id="rId10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597F6AA-57A7-40B3-9507-AF58BE9DA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"/>
            <a:ext cx="7556500" cy="10688119"/>
          </a:xfrm>
          <a:prstGeom prst="rect">
            <a:avLst/>
          </a:prstGeom>
        </p:spPr>
      </p:pic>
      <p:pic>
        <p:nvPicPr>
          <p:cNvPr id="4" name="Picture 26">
            <a:extLst>
              <a:ext uri="{FF2B5EF4-FFF2-40B4-BE49-F238E27FC236}">
                <a16:creationId xmlns:a16="http://schemas.microsoft.com/office/drawing/2014/main" id="{265FAEB9-6F68-4BBE-AC75-32A19958D9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22646" y="10098061"/>
            <a:ext cx="1180988" cy="5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8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6">
            <a:extLst>
              <a:ext uri="{FF2B5EF4-FFF2-40B4-BE49-F238E27FC236}">
                <a16:creationId xmlns:a16="http://schemas.microsoft.com/office/drawing/2014/main" id="{E5DC4364-4134-4AD3-9101-F4552D636F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22646" y="10098061"/>
            <a:ext cx="1180988" cy="59393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45A4C35-A3F9-4CEF-84B9-232B20476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"/>
            <a:ext cx="7556500" cy="106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6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6140" y="208585"/>
            <a:ext cx="1467720" cy="81995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71919" y="4797223"/>
            <a:ext cx="6417619" cy="5300838"/>
            <a:chOff x="0" y="0"/>
            <a:chExt cx="2953972" cy="24399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53972" cy="2439928"/>
            </a:xfrm>
            <a:custGeom>
              <a:avLst/>
              <a:gdLst/>
              <a:ahLst/>
              <a:cxnLst/>
              <a:rect l="l" t="t" r="r" b="b"/>
              <a:pathLst>
                <a:path w="2953972" h="2439928">
                  <a:moveTo>
                    <a:pt x="0" y="0"/>
                  </a:moveTo>
                  <a:lnTo>
                    <a:pt x="2953972" y="0"/>
                  </a:lnTo>
                  <a:lnTo>
                    <a:pt x="2953972" y="2439928"/>
                  </a:lnTo>
                  <a:lnTo>
                    <a:pt x="0" y="2439928"/>
                  </a:lnTo>
                  <a:close/>
                </a:path>
              </a:pathLst>
            </a:custGeom>
            <a:solidFill>
              <a:srgbClr val="FDFEFE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22646" y="10098061"/>
            <a:ext cx="1180988" cy="59393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131908" y="5326950"/>
            <a:ext cx="2672092" cy="1455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Open Sans Bold"/>
              </a:rPr>
              <a:t>O que é dado pessoal? </a:t>
            </a:r>
          </a:p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É toda informação que identifica ou pode identificar alguém, como nome, endereço, CPF ou até mesmo características físicas como cor da pele, olhos e cabelo.</a:t>
            </a:r>
          </a:p>
          <a:p>
            <a:pPr algn="ctr">
              <a:lnSpc>
                <a:spcPts val="1680"/>
              </a:lnSpc>
            </a:pPr>
            <a:endParaRPr lang="en-US" sz="120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85191" y="4907075"/>
            <a:ext cx="415782" cy="4389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985191" y="7579904"/>
            <a:ext cx="418136" cy="4212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304291" y="6698281"/>
            <a:ext cx="327325" cy="37408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304291" y="8718803"/>
            <a:ext cx="346118" cy="3467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294820" y="4907075"/>
            <a:ext cx="327325" cy="3925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1825111" y="1874326"/>
            <a:ext cx="5088029" cy="263941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549650" y="226965"/>
            <a:ext cx="7143742" cy="225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56"/>
              </a:lnSpc>
            </a:pPr>
            <a:r>
              <a:rPr lang="en-US" sz="1800" spc="18" dirty="0">
                <a:solidFill>
                  <a:srgbClr val="ECD865"/>
                </a:solidFill>
                <a:latin typeface="Montserrat Classic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9317" y="1524874"/>
            <a:ext cx="6083823" cy="22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599" dirty="0">
                <a:solidFill>
                  <a:srgbClr val="B88B2B"/>
                </a:solidFill>
                <a:latin typeface="Montserrat Bold"/>
              </a:rPr>
              <a:t>LEI GERAL DE PROTEÇÃO DE DADOS (LGPD)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52478" y="2401773"/>
            <a:ext cx="4421372" cy="1073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400" dirty="0" err="1">
                <a:solidFill>
                  <a:srgbClr val="000000"/>
                </a:solidFill>
                <a:latin typeface="Montserrat Bold"/>
              </a:rPr>
              <a:t>Nós</a:t>
            </a:r>
            <a:r>
              <a:rPr lang="en-US" sz="1400" dirty="0">
                <a:solidFill>
                  <a:srgbClr val="000000"/>
                </a:solidFill>
                <a:latin typeface="Montserrat Bold"/>
              </a:rPr>
              <a:t> do </a:t>
            </a:r>
            <a:r>
              <a:rPr lang="en-US" sz="1400" dirty="0" err="1">
                <a:solidFill>
                  <a:srgbClr val="000000"/>
                </a:solidFill>
                <a:latin typeface="Montserrat Bold"/>
              </a:rPr>
              <a:t>Sindicato</a:t>
            </a:r>
            <a:r>
              <a:rPr lang="en-US" sz="1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Bold"/>
              </a:rPr>
              <a:t>nos</a:t>
            </a:r>
            <a:r>
              <a:rPr lang="en-US" sz="1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Bold"/>
              </a:rPr>
              <a:t>importamos</a:t>
            </a:r>
            <a:r>
              <a:rPr lang="en-US" sz="1400" dirty="0">
                <a:solidFill>
                  <a:srgbClr val="000000"/>
                </a:solidFill>
                <a:latin typeface="Montserrat Bold"/>
              </a:rPr>
              <a:t> com a </a:t>
            </a:r>
            <a:r>
              <a:rPr lang="en-US" sz="1400" dirty="0" err="1">
                <a:solidFill>
                  <a:srgbClr val="000000"/>
                </a:solidFill>
                <a:latin typeface="Montserrat Bold"/>
              </a:rPr>
              <a:t>privacidade</a:t>
            </a:r>
            <a:r>
              <a:rPr lang="en-US" sz="1400" dirty="0">
                <a:solidFill>
                  <a:srgbClr val="000000"/>
                </a:solidFill>
                <a:latin typeface="Montserrat Bold"/>
              </a:rPr>
              <a:t> dos </a:t>
            </a:r>
            <a:r>
              <a:rPr lang="en-US" sz="1400" dirty="0" err="1">
                <a:solidFill>
                  <a:srgbClr val="000000"/>
                </a:solidFill>
                <a:latin typeface="Montserrat Bold"/>
              </a:rPr>
              <a:t>Titulares</a:t>
            </a:r>
            <a:r>
              <a:rPr lang="en-US" sz="1400" dirty="0">
                <a:solidFill>
                  <a:srgbClr val="000000"/>
                </a:solidFill>
                <a:latin typeface="Montserrat Bold"/>
              </a:rPr>
              <a:t> dos dados </a:t>
            </a:r>
            <a:r>
              <a:rPr lang="en-US" sz="1400" dirty="0" err="1">
                <a:solidFill>
                  <a:srgbClr val="000000"/>
                </a:solidFill>
                <a:latin typeface="Montserrat Bold"/>
              </a:rPr>
              <a:t>pessoais</a:t>
            </a:r>
            <a:r>
              <a:rPr lang="en-US" sz="1400" dirty="0">
                <a:solidFill>
                  <a:srgbClr val="000000"/>
                </a:solidFill>
                <a:latin typeface="Montserrat Bold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Montserrat Bold"/>
              </a:rPr>
              <a:t>Sendo</a:t>
            </a:r>
            <a:r>
              <a:rPr lang="en-US" sz="14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ontserrat Bold"/>
              </a:rPr>
              <a:t>assim</a:t>
            </a:r>
            <a:r>
              <a:rPr lang="en-US" sz="1400" dirty="0">
                <a:solidFill>
                  <a:srgbClr val="000000"/>
                </a:solidFill>
                <a:latin typeface="Montserrat Bold"/>
              </a:rPr>
              <a:t>, é um </a:t>
            </a:r>
            <a:r>
              <a:rPr lang="en-US" sz="1400" dirty="0" err="1">
                <a:solidFill>
                  <a:srgbClr val="000000"/>
                </a:solidFill>
                <a:latin typeface="Montserrat Bold"/>
              </a:rPr>
              <a:t>compromisso</a:t>
            </a:r>
            <a:r>
              <a:rPr lang="en-US" sz="1400" dirty="0">
                <a:solidFill>
                  <a:srgbClr val="000000"/>
                </a:solidFill>
                <a:latin typeface="Montserrat Bold"/>
              </a:rPr>
              <a:t> do SINPOL- SC o </a:t>
            </a:r>
            <a:r>
              <a:rPr lang="en-US" sz="1400" dirty="0" err="1">
                <a:solidFill>
                  <a:srgbClr val="000000"/>
                </a:solidFill>
                <a:latin typeface="Montserrat Bold"/>
              </a:rPr>
              <a:t>atendimento</a:t>
            </a:r>
            <a:r>
              <a:rPr lang="en-US" sz="1400" dirty="0">
                <a:solidFill>
                  <a:srgbClr val="000000"/>
                </a:solidFill>
                <a:latin typeface="Montserrat Bold"/>
              </a:rPr>
              <a:t> à Lei </a:t>
            </a:r>
            <a:r>
              <a:rPr lang="en-US" sz="1400" dirty="0" err="1">
                <a:solidFill>
                  <a:srgbClr val="000000"/>
                </a:solidFill>
                <a:latin typeface="Montserrat Bold"/>
              </a:rPr>
              <a:t>Geral</a:t>
            </a:r>
            <a:r>
              <a:rPr lang="en-US" sz="1400" dirty="0">
                <a:solidFill>
                  <a:srgbClr val="000000"/>
                </a:solidFill>
                <a:latin typeface="Montserrat Bold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Montserrat Bold"/>
              </a:rPr>
              <a:t>Proteção</a:t>
            </a:r>
            <a:r>
              <a:rPr lang="en-US" sz="1400" dirty="0">
                <a:solidFill>
                  <a:srgbClr val="000000"/>
                </a:solidFill>
                <a:latin typeface="Montserrat Bold"/>
              </a:rPr>
              <a:t> de Dados </a:t>
            </a:r>
            <a:r>
              <a:rPr lang="en-US" sz="1400" dirty="0" err="1">
                <a:solidFill>
                  <a:srgbClr val="000000"/>
                </a:solidFill>
                <a:latin typeface="Montserrat Bold"/>
              </a:rPr>
              <a:t>Pessoais</a:t>
            </a:r>
            <a:r>
              <a:rPr lang="en-US" sz="1400" dirty="0">
                <a:solidFill>
                  <a:srgbClr val="000000"/>
                </a:solidFill>
                <a:latin typeface="Montserrat Bold"/>
              </a:rPr>
              <a:t> - LGPD (Lei nº 13.709/2018).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6000" y="5495834"/>
            <a:ext cx="3024729" cy="2084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 Bold"/>
              </a:rPr>
              <a:t>Qual é o objetivo da Lei?</a:t>
            </a:r>
          </a:p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A LGPD busca fortalecer o vínculo de confiança entre as empresas e seus clientes no que diz respeito a utilização de dados pessoais, fazendo com que os clientes saibam o que é feito com seus dados, e permitindo ainda que as empresas entendam a forma correta de tratar este "bem" alheio.</a:t>
            </a:r>
          </a:p>
          <a:p>
            <a:pPr algn="ctr">
              <a:lnSpc>
                <a:spcPts val="1679"/>
              </a:lnSpc>
            </a:pPr>
            <a:endParaRPr lang="en-US" sz="120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56000" y="8013991"/>
            <a:ext cx="3024729" cy="2084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Open Sans Bold"/>
              </a:rPr>
              <a:t>O que é dado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pessoal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sensível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?</a:t>
            </a:r>
          </a:p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</a:rPr>
              <a:t>É o dado que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traz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informações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como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: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origem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racial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ou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étnica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opinião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política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filiação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sindicato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ou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organização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caráter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religioso,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filosófico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ou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político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, dado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referente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à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saúde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ou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à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vida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sexual, dado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genético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ou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biométrico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. Essa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categoria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de dados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possui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um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tratamento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especial pela lei.</a:t>
            </a:r>
          </a:p>
          <a:p>
            <a:pPr algn="ctr">
              <a:lnSpc>
                <a:spcPts val="1679"/>
              </a:lnSpc>
            </a:pPr>
            <a:endParaRPr lang="en-US" sz="12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118792" y="7053317"/>
            <a:ext cx="2685208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 Bold"/>
              </a:rPr>
              <a:t>O que é dado anonimizado?</a:t>
            </a:r>
            <a:r>
              <a:rPr lang="en-US" sz="1200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É a informação que perdeu a capacidade de ser associada a um indivíduo, por meio da aplicação de medidas técnicas que as tornaram anônimas pela impossibilidade de identificação.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131908" y="9061741"/>
            <a:ext cx="2672092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Open Sans Bold"/>
              </a:rPr>
              <a:t>O que é dado </a:t>
            </a:r>
            <a:r>
              <a:rPr lang="en-US" sz="1200" dirty="0" err="1">
                <a:solidFill>
                  <a:srgbClr val="000000"/>
                </a:solidFill>
                <a:latin typeface="Open Sans Bold"/>
              </a:rPr>
              <a:t>pseudoanonimizado</a:t>
            </a:r>
            <a:r>
              <a:rPr lang="en-US" sz="1200" dirty="0">
                <a:solidFill>
                  <a:srgbClr val="000000"/>
                </a:solidFill>
                <a:latin typeface="Open Sans Bold"/>
              </a:rPr>
              <a:t>?</a:t>
            </a:r>
          </a:p>
          <a:p>
            <a:pPr algn="ctr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</a:rPr>
              <a:t> É o dado do qual é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retirada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possibilidade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associação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direta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ou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indireta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 a um </a:t>
            </a:r>
            <a:r>
              <a:rPr lang="en-US" sz="1200" dirty="0" err="1">
                <a:solidFill>
                  <a:srgbClr val="000000"/>
                </a:solidFill>
                <a:latin typeface="Open Sans"/>
              </a:rPr>
              <a:t>indivíduo</a:t>
            </a:r>
            <a:r>
              <a:rPr lang="en-US" sz="1200" dirty="0">
                <a:solidFill>
                  <a:srgbClr val="000000"/>
                </a:solidFill>
                <a:latin typeface="Open Sans"/>
              </a:rPr>
              <a:t>.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AF2D46B9-56D4-46AF-9E72-86BC9DD55704}"/>
              </a:ext>
            </a:extLst>
          </p:cNvPr>
          <p:cNvSpPr txBox="1"/>
          <p:nvPr/>
        </p:nvSpPr>
        <p:spPr>
          <a:xfrm>
            <a:off x="359892" y="1264503"/>
            <a:ext cx="7143742" cy="225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6"/>
              </a:lnSpc>
            </a:pPr>
            <a:r>
              <a:rPr lang="en-US" sz="1800" spc="18" dirty="0">
                <a:solidFill>
                  <a:srgbClr val="ECD865"/>
                </a:solidFill>
                <a:latin typeface="Montserrat Classic"/>
              </a:rPr>
              <a:t>CARTILHA DE PRIVACIDADE E PROTEÇÃO DE DADOS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8666B088-D247-4236-976C-B94C32B4406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01" y="2189047"/>
            <a:ext cx="2672092" cy="3779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097" y="3587429"/>
            <a:ext cx="7602195" cy="3517143"/>
            <a:chOff x="0" y="0"/>
            <a:chExt cx="3499222" cy="1618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99222" cy="1618909"/>
            </a:xfrm>
            <a:custGeom>
              <a:avLst/>
              <a:gdLst/>
              <a:ahLst/>
              <a:cxnLst/>
              <a:rect l="l" t="t" r="r" b="b"/>
              <a:pathLst>
                <a:path w="3499222" h="1618909">
                  <a:moveTo>
                    <a:pt x="0" y="0"/>
                  </a:moveTo>
                  <a:lnTo>
                    <a:pt x="3499222" y="0"/>
                  </a:lnTo>
                  <a:lnTo>
                    <a:pt x="3499222" y="1618909"/>
                  </a:lnTo>
                  <a:lnTo>
                    <a:pt x="0" y="1618909"/>
                  </a:lnTo>
                  <a:close/>
                </a:path>
              </a:pathLst>
            </a:custGeom>
            <a:solidFill>
              <a:srgbClr val="FDFEF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2569" y="3733727"/>
            <a:ext cx="7602195" cy="3117272"/>
            <a:chOff x="0" y="0"/>
            <a:chExt cx="10136260" cy="4156363"/>
          </a:xfrm>
        </p:grpSpPr>
        <p:sp>
          <p:nvSpPr>
            <p:cNvPr id="5" name="AutoShape 5"/>
            <p:cNvSpPr/>
            <p:nvPr/>
          </p:nvSpPr>
          <p:spPr>
            <a:xfrm>
              <a:off x="0" y="464993"/>
              <a:ext cx="10121768" cy="0"/>
            </a:xfrm>
            <a:prstGeom prst="line">
              <a:avLst/>
            </a:prstGeom>
            <a:ln w="25400" cap="rnd">
              <a:solidFill>
                <a:srgbClr val="000000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43933" y="688624"/>
              <a:ext cx="8825391" cy="560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Open Sans Bold"/>
                </a:rPr>
                <a:t>Controlador:</a:t>
              </a:r>
              <a:r>
                <a:rPr lang="en-US" sz="1200">
                  <a:solidFill>
                    <a:srgbClr val="000000"/>
                  </a:solidFill>
                  <a:latin typeface="Open Sans"/>
                </a:rPr>
                <a:t> é quem decide como e sobre quais dados ocorrerá o tratamento.</a:t>
              </a:r>
            </a:p>
            <a:p>
              <a:pPr algn="ctr">
                <a:lnSpc>
                  <a:spcPts val="1819"/>
                </a:lnSpc>
              </a:pPr>
              <a:endParaRPr lang="en-US" sz="1200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4492" y="1251884"/>
              <a:ext cx="10121768" cy="0"/>
            </a:xfrm>
            <a:prstGeom prst="line">
              <a:avLst/>
            </a:prstGeom>
            <a:ln w="25400" cap="rnd">
              <a:solidFill>
                <a:srgbClr val="000000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2285555"/>
              <a:ext cx="10121768" cy="0"/>
            </a:xfrm>
            <a:prstGeom prst="line">
              <a:avLst/>
            </a:prstGeom>
            <a:ln w="25400" cap="rnd">
              <a:solidFill>
                <a:srgbClr val="000000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3322124"/>
              <a:ext cx="10121768" cy="0"/>
            </a:xfrm>
            <a:prstGeom prst="line">
              <a:avLst/>
            </a:prstGeom>
            <a:ln w="25400" cap="rnd">
              <a:solidFill>
                <a:srgbClr val="000000"/>
              </a:solidFill>
              <a:prstDash val="sysDash"/>
              <a:headEnd type="none" w="sm" len="sm"/>
              <a:tailEnd type="none" w="sm" len="sm"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012177" y="-28575"/>
              <a:ext cx="6538797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 dirty="0">
                  <a:solidFill>
                    <a:srgbClr val="B88B2B"/>
                  </a:solidFill>
                  <a:latin typeface="Open Sans Bold"/>
                </a:rPr>
                <a:t>QUEM SÃO AS PARTES ENVOLVIDAS NA LGPD?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43933" y="1482681"/>
              <a:ext cx="8761428" cy="537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Open Sans Bold"/>
                </a:rPr>
                <a:t>Operador:</a:t>
              </a:r>
              <a:r>
                <a:rPr lang="en-US" sz="1200">
                  <a:solidFill>
                    <a:srgbClr val="000000"/>
                  </a:solidFill>
                  <a:latin typeface="Open Sans"/>
                </a:rPr>
                <a:t> é o responsável por executar o tratamento de dados em nome do Controlador, a partir das instruções recebidas.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43933" y="2582584"/>
              <a:ext cx="8761428" cy="537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Open Sans Bold"/>
                </a:rPr>
                <a:t>Encarregado (DPO): </a:t>
              </a:r>
              <a:r>
                <a:rPr lang="en-US" sz="1200">
                  <a:solidFill>
                    <a:srgbClr val="000000"/>
                  </a:solidFill>
                  <a:latin typeface="Open Sans"/>
                </a:rPr>
                <a:t>é o indivíduo responsável por mediar a relação entre a empresa, os titulares de dados e a Autoridade Nacional de Proteção de Dados (ANPD).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43933" y="3619153"/>
              <a:ext cx="8761428" cy="537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Open Sans Bold"/>
                </a:rPr>
                <a:t>O titular de dados: </a:t>
              </a:r>
              <a:r>
                <a:rPr lang="en-US" sz="1200">
                  <a:solidFill>
                    <a:srgbClr val="000000"/>
                  </a:solidFill>
                  <a:latin typeface="Open Sans"/>
                </a:rPr>
                <a:t>é a pessoa física a quem se referem os dados pessoais que estão sendo tratados. 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8295" y="1161576"/>
            <a:ext cx="4203411" cy="2112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38113" y="2639575"/>
            <a:ext cx="1609020" cy="137571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809884" y="1986534"/>
            <a:ext cx="3908347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 Bold"/>
              </a:rPr>
              <a:t>QUALQUER EMPRESA OU PESSOA FÍSICA QUE DE ALGUMA FORMA TRATE DADOS PESSOAIS NO BRASIL PARA FINS ECONÔMICOS.</a:t>
            </a:r>
          </a:p>
          <a:p>
            <a:pPr algn="ctr">
              <a:lnSpc>
                <a:spcPts val="1679"/>
              </a:lnSpc>
            </a:pPr>
            <a:endParaRPr lang="en-US" sz="120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270317" y="1619792"/>
            <a:ext cx="3188893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Open Sans Bold"/>
              </a:rPr>
              <a:t>A QUEM SE APLICA?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56000" y="7272103"/>
            <a:ext cx="6048000" cy="2463116"/>
            <a:chOff x="0" y="0"/>
            <a:chExt cx="8064000" cy="3284155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37521" y="0"/>
              <a:ext cx="552516" cy="58664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16968"/>
            <a:stretch>
              <a:fillRect/>
            </a:stretch>
          </p:blipFill>
          <p:spPr>
            <a:xfrm>
              <a:off x="505021" y="1853579"/>
              <a:ext cx="585015" cy="579026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0" y="799042"/>
              <a:ext cx="7961026" cy="816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199">
                  <a:solidFill>
                    <a:srgbClr val="FDFEFE"/>
                  </a:solidFill>
                  <a:latin typeface="Arimo"/>
                </a:rPr>
                <a:t>Podemos realizar qualquer tratamento de dados pessoais, desde que estes se enquadrem em alguma das bases legais previstas na LGPD e sua utilização seja limitada ao objetivo preestabelecido.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356749" y="265973"/>
              <a:ext cx="5184209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</a:pPr>
              <a:r>
                <a:rPr lang="en-US" sz="1399">
                  <a:solidFill>
                    <a:srgbClr val="B88B2B"/>
                  </a:solidFill>
                  <a:latin typeface="Open Sans Bold"/>
                </a:rPr>
                <a:t>O QUE PODEMOS FAZER?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356749" y="2015241"/>
              <a:ext cx="5184209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9"/>
                </a:lnSpc>
              </a:pPr>
              <a:r>
                <a:rPr lang="en-US" sz="1399">
                  <a:solidFill>
                    <a:srgbClr val="B88B2B"/>
                  </a:solidFill>
                  <a:latin typeface="Open Sans Bold"/>
                </a:rPr>
                <a:t>O QUE </a:t>
              </a:r>
              <a:r>
                <a:rPr lang="en-US" sz="1399" u="sng">
                  <a:solidFill>
                    <a:srgbClr val="B88B2B"/>
                  </a:solidFill>
                  <a:latin typeface="Open Sans Bold Italics"/>
                </a:rPr>
                <a:t>NÃO</a:t>
              </a:r>
              <a:r>
                <a:rPr lang="en-US" sz="1399">
                  <a:solidFill>
                    <a:srgbClr val="B88B2B"/>
                  </a:solidFill>
                  <a:latin typeface="Open Sans Bold"/>
                </a:rPr>
                <a:t> PODEMOS FAZER?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2467545"/>
              <a:ext cx="8064000" cy="8166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199">
                  <a:solidFill>
                    <a:srgbClr val="FDFEFE"/>
                  </a:solidFill>
                  <a:latin typeface="Arimo"/>
                </a:rPr>
                <a:t>Não é permitido enviar ou compartilhar dados com terceiros sem autorização prévia do </a:t>
              </a:r>
              <a:r>
                <a:rPr lang="en-US" sz="1199">
                  <a:solidFill>
                    <a:srgbClr val="FDFEFE"/>
                  </a:solidFill>
                  <a:latin typeface="Arimo Bold"/>
                </a:rPr>
                <a:t>SINPOL-SC</a:t>
              </a:r>
              <a:r>
                <a:rPr lang="en-US" sz="1199">
                  <a:solidFill>
                    <a:srgbClr val="FDFEFE"/>
                  </a:solidFill>
                  <a:latin typeface="Arimo"/>
                </a:rPr>
                <a:t>, bem como não podemos coletar mais dados do que aqueles que sejam realmente necessários para atingir o objetivo pretendido.</a:t>
              </a:r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046140" y="208585"/>
            <a:ext cx="1467720" cy="81995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322646" y="10098061"/>
            <a:ext cx="1180988" cy="593939"/>
          </a:xfrm>
          <a:prstGeom prst="rect">
            <a:avLst/>
          </a:prstGeom>
        </p:spPr>
      </p:pic>
      <p:sp>
        <p:nvSpPr>
          <p:cNvPr id="29" name="TextBox 14">
            <a:extLst>
              <a:ext uri="{FF2B5EF4-FFF2-40B4-BE49-F238E27FC236}">
                <a16:creationId xmlns:a16="http://schemas.microsoft.com/office/drawing/2014/main" id="{1F182AFB-0F67-44B6-B18B-9AE0A0FF5EF2}"/>
              </a:ext>
            </a:extLst>
          </p:cNvPr>
          <p:cNvSpPr txBox="1"/>
          <p:nvPr/>
        </p:nvSpPr>
        <p:spPr>
          <a:xfrm>
            <a:off x="3549650" y="226965"/>
            <a:ext cx="7143742" cy="225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56"/>
              </a:lnSpc>
            </a:pPr>
            <a:r>
              <a:rPr lang="en-US" sz="1800" spc="18" dirty="0">
                <a:solidFill>
                  <a:srgbClr val="ECD865"/>
                </a:solidFill>
                <a:latin typeface="Montserrat Classic"/>
              </a:rPr>
              <a:t>02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22646" y="10098061"/>
            <a:ext cx="1180988" cy="5939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6140" y="208585"/>
            <a:ext cx="1467720" cy="81995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2321756"/>
            <a:ext cx="7560000" cy="4375288"/>
            <a:chOff x="0" y="0"/>
            <a:chExt cx="3479800" cy="20139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79800" cy="2013906"/>
            </a:xfrm>
            <a:custGeom>
              <a:avLst/>
              <a:gdLst/>
              <a:ahLst/>
              <a:cxnLst/>
              <a:rect l="l" t="t" r="r" b="b"/>
              <a:pathLst>
                <a:path w="3479800" h="2013906">
                  <a:moveTo>
                    <a:pt x="0" y="0"/>
                  </a:moveTo>
                  <a:lnTo>
                    <a:pt x="3479800" y="0"/>
                  </a:lnTo>
                  <a:lnTo>
                    <a:pt x="3479800" y="2013906"/>
                  </a:lnTo>
                  <a:lnTo>
                    <a:pt x="0" y="2013906"/>
                  </a:lnTo>
                  <a:close/>
                </a:path>
              </a:pathLst>
            </a:custGeom>
            <a:solidFill>
              <a:srgbClr val="ECD865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4523" y="1328321"/>
            <a:ext cx="923365" cy="84278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56000" y="6617607"/>
            <a:ext cx="6048000" cy="3048402"/>
            <a:chOff x="0" y="0"/>
            <a:chExt cx="8064000" cy="406453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2561" b="2561"/>
            <a:stretch>
              <a:fillRect/>
            </a:stretch>
          </p:blipFill>
          <p:spPr>
            <a:xfrm>
              <a:off x="0" y="0"/>
              <a:ext cx="8064000" cy="4064536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408824" y="1239867"/>
              <a:ext cx="7246352" cy="16897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Open Sans Bold"/>
                </a:rPr>
                <a:t>O titular é o proprietário dos seus dados, por isso ele tem direito de saber o que é feito com suas informações. Neste sentido, cabe ao SINPOL-SC garantir o fornecimento de informações claras, precisas e facilmente acessíveis sobre o tratamento, inclusive sobre o compartilhamento dos dados com outras empresas.</a:t>
              </a:r>
            </a:p>
            <a:p>
              <a:pPr algn="ctr">
                <a:lnSpc>
                  <a:spcPts val="1941"/>
                </a:lnSpc>
              </a:pPr>
              <a:endParaRPr lang="en-US" sz="1200">
                <a:solidFill>
                  <a:srgbClr val="000000"/>
                </a:solidFill>
                <a:latin typeface="Open Sans Bold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035965" y="8857324"/>
            <a:ext cx="1113599" cy="115127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949" y="2596755"/>
            <a:ext cx="301602" cy="3016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949" y="4583938"/>
            <a:ext cx="301602" cy="30160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949" y="3214349"/>
            <a:ext cx="301602" cy="30160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949" y="3963252"/>
            <a:ext cx="301602" cy="3016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949" y="5819261"/>
            <a:ext cx="301602" cy="30160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949" y="5195199"/>
            <a:ext cx="301602" cy="30160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111550" y="2619640"/>
            <a:ext cx="5481214" cy="376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Fotografar documentos da empresa e compartilhá-los sem autorização;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Manter os dados e planilhas preenchidas (arquivos físicos ou digitais) pela empresa em ferramentas de comunicação pessoal (e-mail, WhatsApp, Telegram);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Coletar dados além dos necessários para o desempenho da função, e/ou não esclarecer para a finalidade da coleta;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Solicitar aos clientes, colaboradores, parceiros e terceiros, o envio de documentos por ferramentas de comunicação não permitidas pela empresa;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Armazenamento de arquivos digitais em computadores, celulares, ou serviços de nuvem sem a devida segurança;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Utilizar os equipamentos profissionais para atividades e armazenamento de conteúdo pessoal.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51602" y="1603596"/>
            <a:ext cx="5597962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dirty="0">
                <a:solidFill>
                  <a:srgbClr val="B88B2B"/>
                </a:solidFill>
                <a:latin typeface="Open Sans Bold"/>
              </a:rPr>
              <a:t>EXEMPLOS DE PRÁTICAS QUE DESCUMPREM A LGPD E AS POLÍTICAS DO SINPOL-SC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7FECA068-5EAE-4D6B-94F3-CB5F40A64F3F}"/>
              </a:ext>
            </a:extLst>
          </p:cNvPr>
          <p:cNvSpPr txBox="1"/>
          <p:nvPr/>
        </p:nvSpPr>
        <p:spPr>
          <a:xfrm>
            <a:off x="3549650" y="226965"/>
            <a:ext cx="7143742" cy="225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56"/>
              </a:lnSpc>
            </a:pPr>
            <a:r>
              <a:rPr lang="en-US" sz="1800" spc="18" dirty="0">
                <a:solidFill>
                  <a:srgbClr val="ECD865"/>
                </a:solidFill>
                <a:latin typeface="Montserrat Classic"/>
              </a:rPr>
              <a:t>03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22646" y="10098061"/>
            <a:ext cx="1180988" cy="5939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6140" y="208585"/>
            <a:ext cx="1467720" cy="8199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6000" y="1435411"/>
            <a:ext cx="969230" cy="67967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56000" y="2401904"/>
            <a:ext cx="5443589" cy="522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FDFEFE"/>
                </a:solidFill>
                <a:latin typeface="Open Sans"/>
              </a:rPr>
              <a:t>1 - Confirmar a existência do tratamento e solicitar o acesso dos dados ao SINPOL-SC;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DFEFE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DFEFE"/>
                </a:solidFill>
                <a:latin typeface="Open Sans"/>
              </a:rPr>
              <a:t>2 - Corrigir ou solicitar a correção de dados incompletos, inexatos ou desatualizados;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DFEFE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DFEFE"/>
                </a:solidFill>
                <a:latin typeface="Open Sans"/>
              </a:rPr>
              <a:t>3 - Portabilidade dos dados para outro fornecedor;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DFEFE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DFEFE"/>
                </a:solidFill>
                <a:latin typeface="Open Sans"/>
              </a:rPr>
              <a:t>4 - Se opor ao tratamento em casos específicos e de descumprimento da lei;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DFEFE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DFEFE"/>
                </a:solidFill>
                <a:latin typeface="Open Sans"/>
              </a:rPr>
              <a:t>5 - Revogar o consentimento a qualquer momento, por manifestação expressa e por meio de procedimento facilitado e gratuito através do contato direto com o SINPOL-SC;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DFEFE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DFEFE"/>
                </a:solidFill>
                <a:latin typeface="Open Sans"/>
              </a:rPr>
              <a:t>6 - Revisão de decisões automatizadas e que afetem seus interesses;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DFEFE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DFEFE"/>
                </a:solidFill>
                <a:latin typeface="Open Sans"/>
              </a:rPr>
              <a:t>7 - Reclamar perante a Autoridade Nacional (ANPD) contra o Controlador em casos de irregularidade;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DFEFE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DFEFE"/>
                </a:solidFill>
                <a:latin typeface="Open Sans"/>
              </a:rPr>
              <a:t>8 - Restringir o tratamento, por meio da recusa em fornecer o consentimento, quando este for necessário;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DFEFE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DFEFE"/>
                </a:solidFill>
                <a:latin typeface="Open Sans"/>
              </a:rPr>
              <a:t>9 - Anonimizar, bloquear ou eliminar dados desnecessários, excessivos ou tratados em desconformidade com a lei;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DFEFE"/>
              </a:solidFill>
              <a:latin typeface="Open Sans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97890" y="8739372"/>
            <a:ext cx="1564220" cy="11966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568151" y="8566639"/>
            <a:ext cx="1235849" cy="136936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03916" y="1640627"/>
            <a:ext cx="4473100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dirty="0">
                <a:solidFill>
                  <a:srgbClr val="B88B2B"/>
                </a:solidFill>
                <a:latin typeface="Open Sans Bold"/>
              </a:rPr>
              <a:t>DIREITOS DOS TITULARES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35DB159E-59E0-43A9-9B28-CCB0896B8281}"/>
              </a:ext>
            </a:extLst>
          </p:cNvPr>
          <p:cNvSpPr txBox="1"/>
          <p:nvPr/>
        </p:nvSpPr>
        <p:spPr>
          <a:xfrm>
            <a:off x="3549650" y="226965"/>
            <a:ext cx="7143742" cy="225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56"/>
              </a:lnSpc>
            </a:pPr>
            <a:r>
              <a:rPr lang="en-US" sz="1800" spc="18" dirty="0">
                <a:solidFill>
                  <a:srgbClr val="ECD865"/>
                </a:solidFill>
                <a:latin typeface="Montserrat Classic"/>
              </a:rPr>
              <a:t>04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5174157-3540-47D2-AFC3-7A671523904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2" y="7765133"/>
            <a:ext cx="1859337" cy="26298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22646" y="10098061"/>
            <a:ext cx="1180988" cy="5939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6140" y="208585"/>
            <a:ext cx="1467720" cy="8199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93417" y="9956091"/>
            <a:ext cx="2344871" cy="9284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80337" y="4847127"/>
            <a:ext cx="451707" cy="4988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24363" y="5518852"/>
            <a:ext cx="563656" cy="550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36635" y="6262507"/>
            <a:ext cx="539111" cy="44881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927480" y="4768003"/>
            <a:ext cx="4600154" cy="187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just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FDFEFE"/>
                </a:solidFill>
                <a:latin typeface="Open Sans Bold"/>
              </a:rPr>
              <a:t>Propagação de reputação positiva;</a:t>
            </a:r>
          </a:p>
          <a:p>
            <a:pPr algn="just">
              <a:lnSpc>
                <a:spcPts val="1679"/>
              </a:lnSpc>
            </a:pPr>
            <a:endParaRPr lang="en-US" sz="1200">
              <a:solidFill>
                <a:srgbClr val="FDFEFE"/>
              </a:solidFill>
              <a:latin typeface="Open Sans Bold"/>
            </a:endParaRPr>
          </a:p>
          <a:p>
            <a:pPr marL="259080" lvl="1" indent="-129540" algn="just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FDFEFE"/>
                </a:solidFill>
                <a:latin typeface="Open Sans Bold"/>
              </a:rPr>
              <a:t>Diferencial de mercado; </a:t>
            </a:r>
          </a:p>
          <a:p>
            <a:pPr algn="just">
              <a:lnSpc>
                <a:spcPts val="1679"/>
              </a:lnSpc>
            </a:pPr>
            <a:endParaRPr lang="en-US" sz="1200">
              <a:solidFill>
                <a:srgbClr val="FDFEFE"/>
              </a:solidFill>
              <a:latin typeface="Open Sans Bold"/>
            </a:endParaRPr>
          </a:p>
          <a:p>
            <a:pPr marL="259080" lvl="1" indent="-129540" algn="just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FDFEFE"/>
                </a:solidFill>
                <a:latin typeface="Open Sans Bold"/>
              </a:rPr>
              <a:t>Adequação com os requisitos de fornecedores; </a:t>
            </a:r>
          </a:p>
          <a:p>
            <a:pPr algn="just">
              <a:lnSpc>
                <a:spcPts val="1679"/>
              </a:lnSpc>
            </a:pPr>
            <a:endParaRPr lang="en-US" sz="1200">
              <a:solidFill>
                <a:srgbClr val="FDFEFE"/>
              </a:solidFill>
              <a:latin typeface="Open Sans Bold"/>
            </a:endParaRPr>
          </a:p>
          <a:p>
            <a:pPr marL="259080" lvl="1" indent="-129540" algn="just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FDFEFE"/>
                </a:solidFill>
                <a:latin typeface="Open Sans Bold"/>
              </a:rPr>
              <a:t>Perpetuação e capilarização do negócio; </a:t>
            </a:r>
          </a:p>
          <a:p>
            <a:pPr algn="just">
              <a:lnSpc>
                <a:spcPts val="1679"/>
              </a:lnSpc>
            </a:pPr>
            <a:endParaRPr lang="en-US" sz="1200">
              <a:solidFill>
                <a:srgbClr val="FDFEFE"/>
              </a:solidFill>
              <a:latin typeface="Open Sans Bold"/>
            </a:endParaRPr>
          </a:p>
          <a:p>
            <a:pPr marL="259080" lvl="1" indent="-129540" algn="just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FDFEFE"/>
                </a:solidFill>
                <a:latin typeface="Open Sans Bold"/>
              </a:rPr>
              <a:t>Estabelecimento do elo de confiança com o cliente.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9668677"/>
            <a:ext cx="7560000" cy="837862"/>
            <a:chOff x="0" y="0"/>
            <a:chExt cx="3489732" cy="773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89732" cy="773800"/>
            </a:xfrm>
            <a:custGeom>
              <a:avLst/>
              <a:gdLst/>
              <a:ahLst/>
              <a:cxnLst/>
              <a:rect l="l" t="t" r="r" b="b"/>
              <a:pathLst>
                <a:path w="3489732" h="773800">
                  <a:moveTo>
                    <a:pt x="0" y="0"/>
                  </a:moveTo>
                  <a:lnTo>
                    <a:pt x="3489732" y="0"/>
                  </a:lnTo>
                  <a:lnTo>
                    <a:pt x="3489732" y="773800"/>
                  </a:lnTo>
                  <a:lnTo>
                    <a:pt x="0" y="773800"/>
                  </a:lnTo>
                  <a:close/>
                </a:path>
              </a:pathLst>
            </a:custGeom>
            <a:solidFill>
              <a:srgbClr val="ECD865"/>
            </a:solidFill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32367" y="1201970"/>
            <a:ext cx="5495267" cy="2195972"/>
            <a:chOff x="0" y="0"/>
            <a:chExt cx="2740553" cy="109515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40553" cy="1095157"/>
            </a:xfrm>
            <a:custGeom>
              <a:avLst/>
              <a:gdLst/>
              <a:ahLst/>
              <a:cxnLst/>
              <a:rect l="l" t="t" r="r" b="b"/>
              <a:pathLst>
                <a:path w="2740553" h="1095157">
                  <a:moveTo>
                    <a:pt x="0" y="0"/>
                  </a:moveTo>
                  <a:lnTo>
                    <a:pt x="2740553" y="0"/>
                  </a:lnTo>
                  <a:lnTo>
                    <a:pt x="2740553" y="1095157"/>
                  </a:lnTo>
                  <a:lnTo>
                    <a:pt x="0" y="1095157"/>
                  </a:lnTo>
                  <a:close/>
                </a:path>
              </a:pathLst>
            </a:custGeom>
            <a:solidFill>
              <a:srgbClr val="ECD865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139660" y="1562721"/>
            <a:ext cx="5280681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 u="sng">
                <a:solidFill>
                  <a:srgbClr val="000000"/>
                </a:solidFill>
                <a:latin typeface="Open Sans Bold"/>
              </a:rPr>
              <a:t>NÃO SE PREOCUPE</a:t>
            </a:r>
          </a:p>
          <a:p>
            <a:pPr algn="ctr">
              <a:lnSpc>
                <a:spcPts val="1679"/>
              </a:lnSpc>
            </a:pPr>
            <a:endParaRPr lang="en-US" sz="1200" u="sng">
              <a:solidFill>
                <a:srgbClr val="000000"/>
              </a:solidFill>
              <a:latin typeface="Open Sans Bold"/>
            </a:endParaRPr>
          </a:p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Open Sans Bold"/>
              </a:rPr>
              <a:t>O tratamento de dados continuará sendo permitido, desde que seja para fins legítimos e informados aos titulares, ou seja, cada dado coletado terá sua utilização limitada ao objetivo preestabelecido e com terceiros de confiança!</a:t>
            </a:r>
          </a:p>
          <a:p>
            <a:pPr algn="ctr">
              <a:lnSpc>
                <a:spcPts val="1679"/>
              </a:lnSpc>
            </a:pPr>
            <a:endParaRPr lang="en-US" sz="120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18923" y="4335136"/>
            <a:ext cx="5722154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B88B2B"/>
                </a:solidFill>
                <a:latin typeface="Open Sans Bold"/>
              </a:rPr>
              <a:t>IMPACTOS POSITIVOS DA LEI GERAL DE PROTEÇÃO DE DADOS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4196" y="7902108"/>
            <a:ext cx="5851608" cy="506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7"/>
              </a:lnSpc>
            </a:pPr>
            <a:r>
              <a:rPr lang="en-US" sz="1399" spc="13">
                <a:solidFill>
                  <a:srgbClr val="ECD865"/>
                </a:solidFill>
                <a:latin typeface="Archivo Black"/>
              </a:rPr>
              <a:t>A PROTEÇÃO DOS DADOS PESSOAIS É UM DEVER DE TODOS E O SINPOLC-SC APOIA ESSA CAUSA!</a:t>
            </a:r>
          </a:p>
          <a:p>
            <a:pPr algn="ctr">
              <a:lnSpc>
                <a:spcPts val="1287"/>
              </a:lnSpc>
            </a:pPr>
            <a:endParaRPr lang="en-US" sz="1399" spc="13">
              <a:solidFill>
                <a:srgbClr val="ECD865"/>
              </a:solidFill>
              <a:latin typeface="Archivo Black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56000" y="9927516"/>
            <a:ext cx="4132681" cy="526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 err="1">
                <a:solidFill>
                  <a:srgbClr val="000000"/>
                </a:solidFill>
                <a:latin typeface="Open Sans Bold"/>
              </a:rPr>
              <a:t>Em</a:t>
            </a:r>
            <a:r>
              <a:rPr lang="en-US" sz="1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Open Sans Bold"/>
              </a:rPr>
              <a:t>caso</a:t>
            </a:r>
            <a:r>
              <a:rPr lang="en-US" sz="10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Open Sans Bold"/>
              </a:rPr>
              <a:t>dúvidas</a:t>
            </a:r>
            <a:r>
              <a:rPr lang="en-US" sz="1000" dirty="0">
                <a:solidFill>
                  <a:srgbClr val="000000"/>
                </a:solidFill>
                <a:latin typeface="Open Sans Bold"/>
              </a:rPr>
              <a:t> a </a:t>
            </a:r>
            <a:r>
              <a:rPr lang="en-US" sz="1000" dirty="0" err="1">
                <a:solidFill>
                  <a:srgbClr val="000000"/>
                </a:solidFill>
                <a:latin typeface="Open Sans Bold"/>
              </a:rPr>
              <a:t>respeito</a:t>
            </a:r>
            <a:r>
              <a:rPr lang="en-US" sz="1000" dirty="0">
                <a:solidFill>
                  <a:srgbClr val="000000"/>
                </a:solidFill>
                <a:latin typeface="Open Sans Bold"/>
              </a:rPr>
              <a:t> do </a:t>
            </a:r>
            <a:r>
              <a:rPr lang="en-US" sz="1000" dirty="0" err="1">
                <a:solidFill>
                  <a:srgbClr val="000000"/>
                </a:solidFill>
                <a:latin typeface="Open Sans Bold"/>
              </a:rPr>
              <a:t>tratamento</a:t>
            </a:r>
            <a:r>
              <a:rPr lang="en-US" sz="1000" dirty="0">
                <a:solidFill>
                  <a:srgbClr val="000000"/>
                </a:solidFill>
                <a:latin typeface="Open Sans Bold"/>
              </a:rPr>
              <a:t> de dados </a:t>
            </a:r>
            <a:r>
              <a:rPr lang="en-US" sz="1000" dirty="0" err="1">
                <a:solidFill>
                  <a:srgbClr val="000000"/>
                </a:solidFill>
                <a:latin typeface="Open Sans Bold"/>
              </a:rPr>
              <a:t>pessoais</a:t>
            </a:r>
            <a:r>
              <a:rPr lang="en-US" sz="1000" dirty="0">
                <a:solidFill>
                  <a:srgbClr val="000000"/>
                </a:solidFill>
                <a:latin typeface="Open Sans Bold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Open Sans Bold"/>
              </a:rPr>
              <a:t>ou</a:t>
            </a:r>
            <a:r>
              <a:rPr lang="en-US" sz="1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Open Sans Bold"/>
              </a:rPr>
              <a:t>qualquer</a:t>
            </a:r>
            <a:r>
              <a:rPr lang="en-US" sz="1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Open Sans Bold"/>
              </a:rPr>
              <a:t>suspeita</a:t>
            </a:r>
            <a:r>
              <a:rPr lang="en-US" sz="1000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latin typeface="Open Sans Bold"/>
              </a:rPr>
              <a:t>violação</a:t>
            </a:r>
            <a:r>
              <a:rPr lang="en-US" sz="1000" dirty="0">
                <a:solidFill>
                  <a:srgbClr val="000000"/>
                </a:solidFill>
                <a:latin typeface="Open Sans Bold"/>
              </a:rPr>
              <a:t> à LGPD, </a:t>
            </a:r>
            <a:r>
              <a:rPr lang="en-US" sz="1000" dirty="0" err="1">
                <a:solidFill>
                  <a:srgbClr val="000000"/>
                </a:solidFill>
                <a:latin typeface="Open Sans Bold"/>
              </a:rPr>
              <a:t>entrar</a:t>
            </a:r>
            <a:r>
              <a:rPr lang="en-US" sz="1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Open Sans Bold"/>
              </a:rPr>
              <a:t>em</a:t>
            </a:r>
            <a:r>
              <a:rPr lang="en-US" sz="10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Open Sans Bold"/>
              </a:rPr>
              <a:t>contato</a:t>
            </a:r>
            <a:r>
              <a:rPr lang="en-US" sz="1000" dirty="0">
                <a:solidFill>
                  <a:srgbClr val="000000"/>
                </a:solidFill>
                <a:latin typeface="Open Sans Bold"/>
              </a:rPr>
              <a:t> no e-mail: dpo@sinpolsc.org.br.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456407" y="9936000"/>
            <a:ext cx="1965764" cy="756000"/>
          </a:xfrm>
          <a:prstGeom prst="rect">
            <a:avLst/>
          </a:prstGeom>
        </p:spPr>
      </p:pic>
      <p:sp>
        <p:nvSpPr>
          <p:cNvPr id="19" name="TextBox 14">
            <a:extLst>
              <a:ext uri="{FF2B5EF4-FFF2-40B4-BE49-F238E27FC236}">
                <a16:creationId xmlns:a16="http://schemas.microsoft.com/office/drawing/2014/main" id="{496C6C12-3872-42C1-A54D-25DBD9721FBD}"/>
              </a:ext>
            </a:extLst>
          </p:cNvPr>
          <p:cNvSpPr txBox="1"/>
          <p:nvPr/>
        </p:nvSpPr>
        <p:spPr>
          <a:xfrm>
            <a:off x="3549650" y="226965"/>
            <a:ext cx="7143742" cy="225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56"/>
              </a:lnSpc>
            </a:pPr>
            <a:r>
              <a:rPr lang="en-US" sz="1800" spc="18" dirty="0">
                <a:solidFill>
                  <a:srgbClr val="ECD865"/>
                </a:solidFill>
                <a:latin typeface="Montserrat Classic"/>
              </a:rPr>
              <a:t>05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814701A-BF79-4079-A37C-FCE3F60D8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231" y="0"/>
            <a:ext cx="7751731" cy="106934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075CFEF-27D2-4CA4-9D44-A5A7D4148B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22646" y="10098061"/>
            <a:ext cx="1180988" cy="5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02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8F5C5C1AEF28A4DA84F108783120FCE" ma:contentTypeVersion="6" ma:contentTypeDescription="Crie um novo documento." ma:contentTypeScope="" ma:versionID="76327b07ac9d0fa15b1df8a1ed06bc79">
  <xsd:schema xmlns:xsd="http://www.w3.org/2001/XMLSchema" xmlns:xs="http://www.w3.org/2001/XMLSchema" xmlns:p="http://schemas.microsoft.com/office/2006/metadata/properties" xmlns:ns2="b6ae70a5-4dea-486b-9f84-065f3733d77c" targetNamespace="http://schemas.microsoft.com/office/2006/metadata/properties" ma:root="true" ma:fieldsID="3ea52987f7dd089d5d894b7c06dadf03" ns2:_="">
    <xsd:import namespace="b6ae70a5-4dea-486b-9f84-065f3733d7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ae70a5-4dea-486b-9f84-065f3733d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747284-6472-43B0-B3A3-7A25BF90E2F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BB07C9-6B8F-4E83-8879-48B8256B92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F27DA6-6307-4058-920E-EDAA95617B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ae70a5-4dea-486b-9f84-065f3733d7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943</Words>
  <Application>Microsoft Office PowerPoint</Application>
  <PresentationFormat>Personalizar</PresentationFormat>
  <Paragraphs>76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9" baseType="lpstr">
      <vt:lpstr>Archivo Black</vt:lpstr>
      <vt:lpstr>Open Sans Bold</vt:lpstr>
      <vt:lpstr>Arial</vt:lpstr>
      <vt:lpstr>Open Sans Bold Italics</vt:lpstr>
      <vt:lpstr>Arimo</vt:lpstr>
      <vt:lpstr>Montserrat Bold</vt:lpstr>
      <vt:lpstr>Open Sans</vt:lpstr>
      <vt:lpstr>Arimo Bold</vt:lpstr>
      <vt:lpstr>Montserrat Classic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CARTILHA - SINPOLSC</dc:title>
  <dc:creator>mariana keppen</dc:creator>
  <cp:lastModifiedBy>Robson</cp:lastModifiedBy>
  <cp:revision>10</cp:revision>
  <dcterms:created xsi:type="dcterms:W3CDTF">2006-08-16T00:00:00Z</dcterms:created>
  <dcterms:modified xsi:type="dcterms:W3CDTF">2022-01-27T14:54:23Z</dcterms:modified>
  <dc:identifier>DAEuydnE9wg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0x010100A8F5C5C1AEF28A4DA84F108783120FCE</vt:lpwstr>
  </property>
</Properties>
</file>